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Caveat"/>
      <p:regular r:id="rId16"/>
      <p:bold r:id="rId17"/>
    </p:embeddedFont>
    <p:embeddedFont>
      <p:font typeface="PT Sans Narrow"/>
      <p:regular r:id="rId18"/>
      <p:bold r:id="rId19"/>
    </p:embeddedFont>
    <p:embeddedFont>
      <p:font typeface="Open Sans"/>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regular.fntdata"/><Relationship Id="rId11" Type="http://schemas.openxmlformats.org/officeDocument/2006/relationships/slide" Target="slides/slide6.xml"/><Relationship Id="rId22" Type="http://schemas.openxmlformats.org/officeDocument/2006/relationships/font" Target="fonts/OpenSans-italic.fntdata"/><Relationship Id="rId10" Type="http://schemas.openxmlformats.org/officeDocument/2006/relationships/slide" Target="slides/slide5.xml"/><Relationship Id="rId21"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OpenSans-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Caveat-bold.fntdata"/><Relationship Id="rId16" Type="http://schemas.openxmlformats.org/officeDocument/2006/relationships/font" Target="fonts/Caveat-regular.fntdata"/><Relationship Id="rId5" Type="http://schemas.openxmlformats.org/officeDocument/2006/relationships/notesMaster" Target="notesMasters/notesMaster1.xml"/><Relationship Id="rId19" Type="http://schemas.openxmlformats.org/officeDocument/2006/relationships/font" Target="fonts/PTSansNarrow-bold.fntdata"/><Relationship Id="rId6" Type="http://schemas.openxmlformats.org/officeDocument/2006/relationships/slide" Target="slides/slide1.xml"/><Relationship Id="rId18" Type="http://schemas.openxmlformats.org/officeDocument/2006/relationships/font" Target="fonts/PTSansNarrow-regular.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87d352d1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87d352d1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087d352d1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087d352d1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087d352d13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087d352d13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087d352d1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087d352d1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087d352d13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087d352d13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087d352d13_1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087d352d13_1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087d352d13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087d352d13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08046ee838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08046ee838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087d352d1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087d352d1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25" y="1664389"/>
            <a:ext cx="7136700" cy="102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zh-TW" sz="4800">
                <a:solidFill>
                  <a:srgbClr val="000000"/>
                </a:solidFill>
                <a:latin typeface="Times New Roman"/>
                <a:ea typeface="Times New Roman"/>
                <a:cs typeface="Times New Roman"/>
                <a:sym typeface="Times New Roman"/>
              </a:rPr>
              <a:t>Term Project - </a:t>
            </a:r>
            <a:r>
              <a:rPr lang="zh-TW" sz="4800">
                <a:solidFill>
                  <a:srgbClr val="000000"/>
                </a:solidFill>
                <a:latin typeface="Times New Roman"/>
                <a:ea typeface="Times New Roman"/>
                <a:cs typeface="Times New Roman"/>
                <a:sym typeface="Times New Roman"/>
              </a:rPr>
              <a:t>NP.edu</a:t>
            </a:r>
            <a:endParaRPr sz="4800">
              <a:solidFill>
                <a:srgbClr val="000000"/>
              </a:solidFill>
              <a:latin typeface="Times New Roman"/>
              <a:ea typeface="Times New Roman"/>
              <a:cs typeface="Times New Roman"/>
              <a:sym typeface="Times New Roman"/>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zh-TW" sz="1800">
                <a:solidFill>
                  <a:srgbClr val="000000"/>
                </a:solidFill>
                <a:latin typeface="Times New Roman"/>
                <a:ea typeface="Times New Roman"/>
                <a:cs typeface="Times New Roman"/>
                <a:sym typeface="Times New Roman"/>
              </a:rPr>
              <a:t>1083315 </a:t>
            </a:r>
            <a:r>
              <a:rPr lang="zh-TW" sz="1800">
                <a:solidFill>
                  <a:srgbClr val="000000"/>
                </a:solidFill>
                <a:latin typeface="Times New Roman"/>
                <a:ea typeface="Times New Roman"/>
                <a:cs typeface="Times New Roman"/>
                <a:sym typeface="Times New Roman"/>
              </a:rPr>
              <a:t>吳承軒</a:t>
            </a:r>
            <a:endParaRPr sz="1800">
              <a:solidFill>
                <a:srgbClr val="000000"/>
              </a:solidFill>
              <a:latin typeface="Times New Roman"/>
              <a:ea typeface="Times New Roman"/>
              <a:cs typeface="Times New Roman"/>
              <a:sym typeface="Times New Roman"/>
            </a:endParaRPr>
          </a:p>
          <a:p>
            <a:pPr indent="0" lvl="0" marL="0" rtl="0" algn="ctr">
              <a:spcBef>
                <a:spcPts val="0"/>
              </a:spcBef>
              <a:spcAft>
                <a:spcPts val="0"/>
              </a:spcAft>
              <a:buNone/>
            </a:pPr>
            <a:r>
              <a:rPr lang="zh-TW" sz="1800">
                <a:solidFill>
                  <a:srgbClr val="000000"/>
                </a:solidFill>
                <a:latin typeface="Times New Roman"/>
                <a:ea typeface="Times New Roman"/>
                <a:cs typeface="Times New Roman"/>
                <a:sym typeface="Times New Roman"/>
              </a:rPr>
              <a:t>1083321 葉品和</a:t>
            </a:r>
            <a:endParaRPr sz="1800">
              <a:solidFill>
                <a:srgbClr val="000000"/>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nvSpPr>
        <p:spPr>
          <a:xfrm>
            <a:off x="1435650" y="1890500"/>
            <a:ext cx="6272700" cy="923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zh-TW" sz="4800">
                <a:latin typeface="Caveat"/>
                <a:ea typeface="Caveat"/>
                <a:cs typeface="Caveat"/>
                <a:sym typeface="Caveat"/>
              </a:rPr>
              <a:t>Thanks For Listening</a:t>
            </a:r>
            <a:endParaRPr sz="4800">
              <a:latin typeface="Caveat"/>
              <a:ea typeface="Caveat"/>
              <a:cs typeface="Caveat"/>
              <a:sym typeface="Cave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TW">
                <a:solidFill>
                  <a:srgbClr val="000000"/>
                </a:solidFill>
                <a:latin typeface="Times New Roman"/>
                <a:ea typeface="Times New Roman"/>
                <a:cs typeface="Times New Roman"/>
                <a:sym typeface="Times New Roman"/>
              </a:rPr>
              <a:t>目錄</a:t>
            </a:r>
            <a:endParaRPr>
              <a:solidFill>
                <a:srgbClr val="000000"/>
              </a:solidFill>
              <a:latin typeface="Times New Roman"/>
              <a:ea typeface="Times New Roman"/>
              <a:cs typeface="Times New Roman"/>
              <a:sym typeface="Times New Roman"/>
            </a:endParaRPr>
          </a:p>
        </p:txBody>
      </p:sp>
      <p:sp>
        <p:nvSpPr>
          <p:cNvPr id="73" name="Google Shape;73;p1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設計理念</a:t>
            </a:r>
            <a:endParaRPr>
              <a:solidFill>
                <a:srgbClr val="000000"/>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實機展示影片</a:t>
            </a:r>
            <a:endParaRPr>
              <a:solidFill>
                <a:srgbClr val="000000"/>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功能說明</a:t>
            </a:r>
            <a:endParaRPr>
              <a:solidFill>
                <a:srgbClr val="000000"/>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系統特色</a:t>
            </a:r>
            <a:endParaRPr>
              <a:solidFill>
                <a:srgbClr val="000000"/>
              </a:solidFill>
              <a:latin typeface="Times New Roman"/>
              <a:ea typeface="Times New Roman"/>
              <a:cs typeface="Times New Roman"/>
              <a:sym typeface="Times New Roman"/>
            </a:endParaRPr>
          </a:p>
          <a:p>
            <a:pPr indent="0" lvl="0" marL="457200" rtl="0" algn="l">
              <a:lnSpc>
                <a:spcPct val="150000"/>
              </a:lnSpc>
              <a:spcBef>
                <a:spcPts val="1200"/>
              </a:spcBef>
              <a:spcAft>
                <a:spcPts val="1200"/>
              </a:spcAft>
              <a:buNone/>
            </a:pPr>
            <a:r>
              <a:t/>
            </a:r>
            <a:endParaRPr>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設計理念</a:t>
            </a:r>
            <a:endParaRPr sz="2700"/>
          </a:p>
        </p:txBody>
      </p:sp>
      <p:sp>
        <p:nvSpPr>
          <p:cNvPr id="79" name="Google Shape;79;p15"/>
          <p:cNvSpPr txBox="1"/>
          <p:nvPr>
            <p:ph idx="1" type="body"/>
          </p:nvPr>
        </p:nvSpPr>
        <p:spPr>
          <a:xfrm>
            <a:off x="311700" y="1267200"/>
            <a:ext cx="3444900" cy="2217300"/>
          </a:xfrm>
          <a:prstGeom prst="rect">
            <a:avLst/>
          </a:prstGeom>
        </p:spPr>
        <p:txBody>
          <a:bodyPr anchorCtr="0" anchor="t" bIns="91425" lIns="91425" spcFirstLastPara="1" rIns="91425" wrap="square" tIns="91425">
            <a:normAutofit/>
          </a:bodyPr>
          <a:lstStyle/>
          <a:p>
            <a:pPr indent="0" lvl="0" marL="0" rtl="0" algn="just">
              <a:lnSpc>
                <a:spcPct val="100000"/>
              </a:lnSpc>
              <a:spcBef>
                <a:spcPts val="0"/>
              </a:spcBef>
              <a:spcAft>
                <a:spcPts val="0"/>
              </a:spcAft>
              <a:buNone/>
            </a:pPr>
            <a:r>
              <a:rPr lang="zh-TW" sz="1600">
                <a:solidFill>
                  <a:srgbClr val="000000"/>
                </a:solidFill>
                <a:latin typeface="Times New Roman"/>
                <a:ea typeface="Times New Roman"/>
                <a:cs typeface="Times New Roman"/>
                <a:sym typeface="Times New Roman"/>
              </a:rPr>
              <a:t>NP.edu 的設計理念是讓使用者了解並學習有關 P、NP 等問題的相關知識，我們總共將這世界上的所有問題分成 5 個類別。我們對於每個類別介紹其基本概念，並以幾個實際的範例進行說明。</a:t>
            </a:r>
            <a:endParaRPr sz="1600">
              <a:latin typeface="Times New Roman"/>
              <a:ea typeface="Times New Roman"/>
              <a:cs typeface="Times New Roman"/>
              <a:sym typeface="Times New Roman"/>
            </a:endParaRPr>
          </a:p>
        </p:txBody>
      </p:sp>
      <p:pic>
        <p:nvPicPr>
          <p:cNvPr id="80" name="Google Shape;80;p15"/>
          <p:cNvPicPr preferRelativeResize="0"/>
          <p:nvPr/>
        </p:nvPicPr>
        <p:blipFill>
          <a:blip r:embed="rId3">
            <a:alphaModFix/>
          </a:blip>
          <a:stretch>
            <a:fillRect/>
          </a:stretch>
        </p:blipFill>
        <p:spPr>
          <a:xfrm>
            <a:off x="4140000" y="270000"/>
            <a:ext cx="2160001" cy="4499999"/>
          </a:xfrm>
          <a:prstGeom prst="rect">
            <a:avLst/>
          </a:prstGeom>
          <a:noFill/>
          <a:ln>
            <a:noFill/>
          </a:ln>
        </p:spPr>
      </p:pic>
      <p:pic>
        <p:nvPicPr>
          <p:cNvPr id="81" name="Google Shape;81;p15"/>
          <p:cNvPicPr preferRelativeResize="0"/>
          <p:nvPr/>
        </p:nvPicPr>
        <p:blipFill>
          <a:blip r:embed="rId4">
            <a:alphaModFix/>
          </a:blip>
          <a:stretch>
            <a:fillRect/>
          </a:stretch>
        </p:blipFill>
        <p:spPr>
          <a:xfrm>
            <a:off x="6480000" y="270000"/>
            <a:ext cx="2160001" cy="4499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實機</a:t>
            </a:r>
            <a:r>
              <a:rPr lang="zh-TW" sz="2700">
                <a:solidFill>
                  <a:srgbClr val="000000"/>
                </a:solidFill>
                <a:latin typeface="Times New Roman"/>
                <a:ea typeface="Times New Roman"/>
                <a:cs typeface="Times New Roman"/>
                <a:sym typeface="Times New Roman"/>
              </a:rPr>
              <a:t>展示影片</a:t>
            </a:r>
            <a:endParaRPr sz="2700"/>
          </a:p>
        </p:txBody>
      </p:sp>
      <p:sp>
        <p:nvSpPr>
          <p:cNvPr id="87" name="Google Shape;87;p1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TW" sz="1700">
                <a:solidFill>
                  <a:srgbClr val="000000"/>
                </a:solidFill>
                <a:latin typeface="Times New Roman"/>
                <a:ea typeface="Times New Roman"/>
                <a:cs typeface="Times New Roman"/>
                <a:sym typeface="Times New Roman"/>
              </a:rPr>
              <a:t>https://drive.google.com/file/d/14QlVBOiJbFbylO7zs2Dr9JLR2EeW8Y0Y/view?usp=sharing</a:t>
            </a:r>
            <a:endParaRPr sz="170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功能說明 - 資訊</a:t>
            </a:r>
            <a:endParaRPr sz="2700"/>
          </a:p>
        </p:txBody>
      </p:sp>
      <p:sp>
        <p:nvSpPr>
          <p:cNvPr id="93" name="Google Shape;93;p17"/>
          <p:cNvSpPr txBox="1"/>
          <p:nvPr>
            <p:ph idx="1" type="body"/>
          </p:nvPr>
        </p:nvSpPr>
        <p:spPr>
          <a:xfrm>
            <a:off x="311700" y="1266325"/>
            <a:ext cx="3342000" cy="3302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zh-TW" sz="1600">
                <a:solidFill>
                  <a:srgbClr val="000000"/>
                </a:solidFill>
                <a:latin typeface="Times New Roman"/>
                <a:ea typeface="Times New Roman"/>
                <a:cs typeface="Times New Roman"/>
                <a:sym typeface="Times New Roman"/>
              </a:rPr>
              <a:t>將蒐集到的資料全部進行統整、分類，進而讓使用者完整且清楚的理解這些知識。</a:t>
            </a:r>
            <a:endParaRPr sz="1600">
              <a:latin typeface="Times New Roman"/>
              <a:ea typeface="Times New Roman"/>
              <a:cs typeface="Times New Roman"/>
              <a:sym typeface="Times New Roman"/>
            </a:endParaRPr>
          </a:p>
        </p:txBody>
      </p:sp>
      <p:pic>
        <p:nvPicPr>
          <p:cNvPr id="94" name="Google Shape;94;p17"/>
          <p:cNvPicPr preferRelativeResize="0"/>
          <p:nvPr/>
        </p:nvPicPr>
        <p:blipFill>
          <a:blip r:embed="rId3">
            <a:alphaModFix/>
          </a:blip>
          <a:stretch>
            <a:fillRect/>
          </a:stretch>
        </p:blipFill>
        <p:spPr>
          <a:xfrm>
            <a:off x="6480000" y="270000"/>
            <a:ext cx="2160001" cy="4499999"/>
          </a:xfrm>
          <a:prstGeom prst="rect">
            <a:avLst/>
          </a:prstGeom>
          <a:noFill/>
          <a:ln>
            <a:noFill/>
          </a:ln>
        </p:spPr>
      </p:pic>
      <p:pic>
        <p:nvPicPr>
          <p:cNvPr id="95" name="Google Shape;95;p17"/>
          <p:cNvPicPr preferRelativeResize="0"/>
          <p:nvPr/>
        </p:nvPicPr>
        <p:blipFill>
          <a:blip r:embed="rId4">
            <a:alphaModFix/>
          </a:blip>
          <a:stretch>
            <a:fillRect/>
          </a:stretch>
        </p:blipFill>
        <p:spPr>
          <a:xfrm>
            <a:off x="4140000" y="270000"/>
            <a:ext cx="2160001" cy="44999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功能說明 - 資訊</a:t>
            </a:r>
            <a:endParaRPr sz="2700"/>
          </a:p>
        </p:txBody>
      </p:sp>
      <p:sp>
        <p:nvSpPr>
          <p:cNvPr id="101" name="Google Shape;101;p18"/>
          <p:cNvSpPr txBox="1"/>
          <p:nvPr>
            <p:ph idx="1" type="body"/>
          </p:nvPr>
        </p:nvSpPr>
        <p:spPr>
          <a:xfrm>
            <a:off x="311700" y="1266325"/>
            <a:ext cx="3099600" cy="3302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zh-TW" sz="1600">
                <a:solidFill>
                  <a:srgbClr val="000000"/>
                </a:solidFill>
                <a:latin typeface="Times New Roman"/>
                <a:ea typeface="Times New Roman"/>
                <a:cs typeface="Times New Roman"/>
                <a:sym typeface="Times New Roman"/>
              </a:rPr>
              <a:t>選擇想要了解的範例。</a:t>
            </a:r>
            <a:endParaRPr sz="1600">
              <a:solidFill>
                <a:srgbClr val="000000"/>
              </a:solidFill>
              <a:latin typeface="Times New Roman"/>
              <a:ea typeface="Times New Roman"/>
              <a:cs typeface="Times New Roman"/>
              <a:sym typeface="Times New Roman"/>
            </a:endParaRPr>
          </a:p>
        </p:txBody>
      </p:sp>
      <p:pic>
        <p:nvPicPr>
          <p:cNvPr id="102" name="Google Shape;102;p18"/>
          <p:cNvPicPr preferRelativeResize="0"/>
          <p:nvPr/>
        </p:nvPicPr>
        <p:blipFill>
          <a:blip r:embed="rId3">
            <a:alphaModFix/>
          </a:blip>
          <a:stretch>
            <a:fillRect/>
          </a:stretch>
        </p:blipFill>
        <p:spPr>
          <a:xfrm>
            <a:off x="4140000" y="270000"/>
            <a:ext cx="2160000" cy="4500000"/>
          </a:xfrm>
          <a:prstGeom prst="rect">
            <a:avLst/>
          </a:prstGeom>
          <a:noFill/>
          <a:ln>
            <a:noFill/>
          </a:ln>
        </p:spPr>
      </p:pic>
      <p:pic>
        <p:nvPicPr>
          <p:cNvPr id="103" name="Google Shape;103;p18"/>
          <p:cNvPicPr preferRelativeResize="0"/>
          <p:nvPr/>
        </p:nvPicPr>
        <p:blipFill>
          <a:blip r:embed="rId4">
            <a:alphaModFix/>
          </a:blip>
          <a:stretch>
            <a:fillRect/>
          </a:stretch>
        </p:blipFill>
        <p:spPr>
          <a:xfrm>
            <a:off x="6480000" y="270000"/>
            <a:ext cx="2160000" cy="4500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1200"/>
              </a:spcAft>
              <a:buNone/>
            </a:pPr>
            <a:r>
              <a:rPr lang="zh-TW" sz="3000">
                <a:solidFill>
                  <a:srgbClr val="000000"/>
                </a:solidFill>
                <a:latin typeface="Times New Roman"/>
                <a:ea typeface="Times New Roman"/>
                <a:cs typeface="Times New Roman"/>
                <a:sym typeface="Times New Roman"/>
              </a:rPr>
              <a:t>功能說明 - 測驗</a:t>
            </a:r>
            <a:endParaRPr/>
          </a:p>
        </p:txBody>
      </p:sp>
      <p:sp>
        <p:nvSpPr>
          <p:cNvPr id="109" name="Google Shape;109;p19"/>
          <p:cNvSpPr txBox="1"/>
          <p:nvPr>
            <p:ph idx="1" type="body"/>
          </p:nvPr>
        </p:nvSpPr>
        <p:spPr>
          <a:xfrm>
            <a:off x="311700" y="1266325"/>
            <a:ext cx="3299700" cy="3302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用seekbar去調整測驗的難度</a:t>
            </a:r>
            <a:endParaRPr>
              <a:solidFill>
                <a:srgbClr val="000000"/>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000000"/>
              </a:buClr>
              <a:buSzPts val="1800"/>
              <a:buFont typeface="Times New Roman"/>
              <a:buChar char="●"/>
            </a:pPr>
            <a:r>
              <a:rPr lang="zh-TW">
                <a:solidFill>
                  <a:srgbClr val="000000"/>
                </a:solidFill>
                <a:latin typeface="Times New Roman"/>
                <a:ea typeface="Times New Roman"/>
                <a:cs typeface="Times New Roman"/>
                <a:sym typeface="Times New Roman"/>
              </a:rPr>
              <a:t>透過演算法從題庫中找出最適合的題目組合</a:t>
            </a:r>
            <a:endParaRPr>
              <a:solidFill>
                <a:srgbClr val="000000"/>
              </a:solidFill>
              <a:latin typeface="Times New Roman"/>
              <a:ea typeface="Times New Roman"/>
              <a:cs typeface="Times New Roman"/>
              <a:sym typeface="Times New Roman"/>
            </a:endParaRPr>
          </a:p>
        </p:txBody>
      </p:sp>
      <p:pic>
        <p:nvPicPr>
          <p:cNvPr id="110" name="Google Shape;110;p19"/>
          <p:cNvPicPr preferRelativeResize="0"/>
          <p:nvPr/>
        </p:nvPicPr>
        <p:blipFill>
          <a:blip r:embed="rId3">
            <a:alphaModFix/>
          </a:blip>
          <a:stretch>
            <a:fillRect/>
          </a:stretch>
        </p:blipFill>
        <p:spPr>
          <a:xfrm>
            <a:off x="4140000" y="270000"/>
            <a:ext cx="2160000" cy="4500000"/>
          </a:xfrm>
          <a:prstGeom prst="rect">
            <a:avLst/>
          </a:prstGeom>
          <a:noFill/>
          <a:ln>
            <a:noFill/>
          </a:ln>
        </p:spPr>
      </p:pic>
      <p:pic>
        <p:nvPicPr>
          <p:cNvPr id="111" name="Google Shape;111;p19"/>
          <p:cNvPicPr preferRelativeResize="0"/>
          <p:nvPr/>
        </p:nvPicPr>
        <p:blipFill>
          <a:blip r:embed="rId4">
            <a:alphaModFix/>
          </a:blip>
          <a:stretch>
            <a:fillRect/>
          </a:stretch>
        </p:blipFill>
        <p:spPr>
          <a:xfrm>
            <a:off x="6480000" y="270000"/>
            <a:ext cx="2160000" cy="4500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功能說明 - </a:t>
            </a:r>
            <a:r>
              <a:rPr lang="zh-TW" sz="2700">
                <a:solidFill>
                  <a:srgbClr val="000000"/>
                </a:solidFill>
                <a:latin typeface="Times New Roman"/>
                <a:ea typeface="Times New Roman"/>
                <a:cs typeface="Times New Roman"/>
                <a:sym typeface="Times New Roman"/>
              </a:rPr>
              <a:t>檢討</a:t>
            </a:r>
            <a:endParaRPr sz="2700"/>
          </a:p>
        </p:txBody>
      </p:sp>
      <p:sp>
        <p:nvSpPr>
          <p:cNvPr id="117" name="Google Shape;117;p20"/>
          <p:cNvSpPr txBox="1"/>
          <p:nvPr>
            <p:ph idx="1" type="body"/>
          </p:nvPr>
        </p:nvSpPr>
        <p:spPr>
          <a:xfrm>
            <a:off x="311700" y="1266325"/>
            <a:ext cx="3299700" cy="3302700"/>
          </a:xfrm>
          <a:prstGeom prst="rect">
            <a:avLst/>
          </a:prstGeom>
        </p:spPr>
        <p:txBody>
          <a:bodyPr anchorCtr="0" anchor="t" bIns="91425" lIns="91425" spcFirstLastPara="1" rIns="91425" wrap="square" tIns="91425">
            <a:normAutofit/>
          </a:bodyPr>
          <a:lstStyle/>
          <a:p>
            <a:pPr indent="-342900" lvl="0" marL="457200" rtl="0" algn="l">
              <a:lnSpc>
                <a:spcPct val="150000"/>
              </a:lnSpc>
              <a:spcBef>
                <a:spcPts val="0"/>
              </a:spcBef>
              <a:spcAft>
                <a:spcPts val="0"/>
              </a:spcAft>
              <a:buClr>
                <a:srgbClr val="000000"/>
              </a:buClr>
              <a:buSzPts val="1800"/>
              <a:buFont typeface="Times New Roman"/>
              <a:buChar char="●"/>
            </a:pPr>
            <a:r>
              <a:rPr b="1" lang="zh-TW">
                <a:solidFill>
                  <a:srgbClr val="A5CF00"/>
                </a:solidFill>
                <a:latin typeface="Times New Roman"/>
                <a:ea typeface="Times New Roman"/>
                <a:cs typeface="Times New Roman"/>
                <a:sym typeface="Times New Roman"/>
              </a:rPr>
              <a:t>綠色</a:t>
            </a:r>
            <a:r>
              <a:rPr lang="zh-TW">
                <a:solidFill>
                  <a:srgbClr val="000000"/>
                </a:solidFill>
                <a:latin typeface="Times New Roman"/>
                <a:ea typeface="Times New Roman"/>
                <a:cs typeface="Times New Roman"/>
                <a:sym typeface="Times New Roman"/>
              </a:rPr>
              <a:t> : 對的答案</a:t>
            </a:r>
            <a:endParaRPr>
              <a:solidFill>
                <a:srgbClr val="000000"/>
              </a:solidFill>
              <a:latin typeface="Times New Roman"/>
              <a:ea typeface="Times New Roman"/>
              <a:cs typeface="Times New Roman"/>
              <a:sym typeface="Times New Roman"/>
            </a:endParaRPr>
          </a:p>
          <a:p>
            <a:pPr indent="-342900" lvl="0" marL="457200" rtl="0" algn="l">
              <a:lnSpc>
                <a:spcPct val="150000"/>
              </a:lnSpc>
              <a:spcBef>
                <a:spcPts val="0"/>
              </a:spcBef>
              <a:spcAft>
                <a:spcPts val="0"/>
              </a:spcAft>
              <a:buClr>
                <a:srgbClr val="000000"/>
              </a:buClr>
              <a:buSzPts val="1800"/>
              <a:buFont typeface="Times New Roman"/>
              <a:buChar char="●"/>
            </a:pPr>
            <a:r>
              <a:rPr b="1" lang="zh-TW">
                <a:solidFill>
                  <a:srgbClr val="E33000"/>
                </a:solidFill>
                <a:latin typeface="Times New Roman"/>
                <a:ea typeface="Times New Roman"/>
                <a:cs typeface="Times New Roman"/>
                <a:sym typeface="Times New Roman"/>
              </a:rPr>
              <a:t>紅色</a:t>
            </a:r>
            <a:r>
              <a:rPr lang="zh-TW">
                <a:solidFill>
                  <a:srgbClr val="000000"/>
                </a:solidFill>
                <a:latin typeface="Times New Roman"/>
                <a:ea typeface="Times New Roman"/>
                <a:cs typeface="Times New Roman"/>
                <a:sym typeface="Times New Roman"/>
              </a:rPr>
              <a:t> : 使用者選擇的錯誤答案</a:t>
            </a:r>
            <a:endParaRPr>
              <a:solidFill>
                <a:srgbClr val="000000"/>
              </a:solidFill>
              <a:latin typeface="Times New Roman"/>
              <a:ea typeface="Times New Roman"/>
              <a:cs typeface="Times New Roman"/>
              <a:sym typeface="Times New Roman"/>
            </a:endParaRPr>
          </a:p>
        </p:txBody>
      </p:sp>
      <p:pic>
        <p:nvPicPr>
          <p:cNvPr id="118" name="Google Shape;118;p20"/>
          <p:cNvPicPr preferRelativeResize="0"/>
          <p:nvPr/>
        </p:nvPicPr>
        <p:blipFill>
          <a:blip r:embed="rId3">
            <a:alphaModFix/>
          </a:blip>
          <a:stretch>
            <a:fillRect/>
          </a:stretch>
        </p:blipFill>
        <p:spPr>
          <a:xfrm>
            <a:off x="4140000" y="270000"/>
            <a:ext cx="2160000" cy="4500000"/>
          </a:xfrm>
          <a:prstGeom prst="rect">
            <a:avLst/>
          </a:prstGeom>
          <a:noFill/>
          <a:ln>
            <a:noFill/>
          </a:ln>
        </p:spPr>
      </p:pic>
      <p:pic>
        <p:nvPicPr>
          <p:cNvPr id="119" name="Google Shape;119;p20"/>
          <p:cNvPicPr preferRelativeResize="0"/>
          <p:nvPr/>
        </p:nvPicPr>
        <p:blipFill>
          <a:blip r:embed="rId4">
            <a:alphaModFix/>
          </a:blip>
          <a:stretch>
            <a:fillRect/>
          </a:stretch>
        </p:blipFill>
        <p:spPr>
          <a:xfrm>
            <a:off x="6480000" y="270000"/>
            <a:ext cx="2160000" cy="4500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1"/>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lang="zh-TW" sz="2700">
                <a:solidFill>
                  <a:srgbClr val="000000"/>
                </a:solidFill>
                <a:latin typeface="Times New Roman"/>
                <a:ea typeface="Times New Roman"/>
                <a:cs typeface="Times New Roman"/>
                <a:sym typeface="Times New Roman"/>
              </a:rPr>
              <a:t>系統特色</a:t>
            </a:r>
            <a:endParaRPr sz="2700"/>
          </a:p>
        </p:txBody>
      </p:sp>
      <p:sp>
        <p:nvSpPr>
          <p:cNvPr id="125" name="Google Shape;125;p21"/>
          <p:cNvSpPr txBox="1"/>
          <p:nvPr>
            <p:ph idx="1" type="body"/>
          </p:nvPr>
        </p:nvSpPr>
        <p:spPr>
          <a:xfrm>
            <a:off x="311700" y="1266325"/>
            <a:ext cx="33222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TW">
                <a:solidFill>
                  <a:srgbClr val="000000"/>
                </a:solidFill>
                <a:latin typeface="Times New Roman"/>
                <a:ea typeface="Times New Roman"/>
                <a:cs typeface="Times New Roman"/>
                <a:sym typeface="Times New Roman"/>
              </a:rPr>
              <a:t>透過設計0/1背包問題演算法去找出一個最適合的組合以帶給使用者適當的題目難度。</a:t>
            </a:r>
            <a:endParaRPr>
              <a:solidFill>
                <a:srgbClr val="000000"/>
              </a:solidFill>
              <a:latin typeface="Times New Roman"/>
              <a:ea typeface="Times New Roman"/>
              <a:cs typeface="Times New Roman"/>
              <a:sym typeface="Times New Roman"/>
            </a:endParaRPr>
          </a:p>
          <a:p>
            <a:pPr indent="0" lvl="0" marL="0" rtl="0" algn="l">
              <a:spcBef>
                <a:spcPts val="1200"/>
              </a:spcBef>
              <a:spcAft>
                <a:spcPts val="1200"/>
              </a:spcAft>
              <a:buNone/>
            </a:pPr>
            <a:r>
              <a:t/>
            </a:r>
            <a:endParaRPr sz="1400">
              <a:solidFill>
                <a:srgbClr val="000000"/>
              </a:solidFill>
              <a:latin typeface="Times New Roman"/>
              <a:ea typeface="Times New Roman"/>
              <a:cs typeface="Times New Roman"/>
              <a:sym typeface="Times New Roman"/>
            </a:endParaRPr>
          </a:p>
        </p:txBody>
      </p:sp>
      <p:pic>
        <p:nvPicPr>
          <p:cNvPr id="126" name="Google Shape;126;p21"/>
          <p:cNvPicPr preferRelativeResize="0"/>
          <p:nvPr/>
        </p:nvPicPr>
        <p:blipFill>
          <a:blip r:embed="rId3">
            <a:alphaModFix/>
          </a:blip>
          <a:stretch>
            <a:fillRect/>
          </a:stretch>
        </p:blipFill>
        <p:spPr>
          <a:xfrm>
            <a:off x="4183800" y="697248"/>
            <a:ext cx="4286050" cy="3960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